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58" r:id="rId5"/>
    <p:sldId id="260" r:id="rId6"/>
    <p:sldId id="261" r:id="rId7"/>
    <p:sldId id="264" r:id="rId8"/>
    <p:sldId id="263" r:id="rId9"/>
    <p:sldId id="267" r:id="rId10"/>
    <p:sldId id="262" r:id="rId11"/>
    <p:sldId id="265" r:id="rId12"/>
    <p:sldId id="266" r:id="rId13"/>
  </p:sldIdLst>
  <p:sldSz cx="9144000" cy="5143500" type="screen16x9"/>
  <p:notesSz cx="7559675" cy="106918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i1a9X4ThXJ8iy48+LkblZT9hQf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3CEA77-D194-4991-8379-BFA4BF22E4C5}" v="165" dt="2024-11-24T15:54:05.123"/>
  </p1510:revLst>
</p1510:revInfo>
</file>

<file path=ppt/tableStyles.xml><?xml version="1.0" encoding="utf-8"?>
<a:tblStyleLst xmlns:a="http://schemas.openxmlformats.org/drawingml/2006/main" def="{9A9ABAD2-32B1-476C-AF9D-A81AA2646598}">
  <a:tblStyle styleId="{9A9ABAD2-32B1-476C-AF9D-A81AA26465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>
            <a:spLocks noGrp="1"/>
          </p:cNvSpPr>
          <p:nvPr>
            <p:ph type="title"/>
          </p:nvPr>
        </p:nvSpPr>
        <p:spPr>
          <a:xfrm>
            <a:off x="311760" y="105840"/>
            <a:ext cx="8519040" cy="125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95580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body" idx="2"/>
          </p:nvPr>
        </p:nvSpPr>
        <p:spPr>
          <a:xfrm>
            <a:off x="1461240" y="1203480"/>
            <a:ext cx="95580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body" idx="3"/>
          </p:nvPr>
        </p:nvSpPr>
        <p:spPr>
          <a:xfrm>
            <a:off x="457200" y="1557720"/>
            <a:ext cx="195912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>
            <a:spLocks noGrp="1"/>
          </p:cNvSpPr>
          <p:nvPr>
            <p:ph type="title"/>
          </p:nvPr>
        </p:nvSpPr>
        <p:spPr>
          <a:xfrm>
            <a:off x="311760" y="105840"/>
            <a:ext cx="8519040" cy="125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195912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body" idx="2"/>
          </p:nvPr>
        </p:nvSpPr>
        <p:spPr>
          <a:xfrm>
            <a:off x="457200" y="1557720"/>
            <a:ext cx="195912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1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2"/>
          <p:cNvSpPr txBox="1">
            <a:spLocks noGrp="1"/>
          </p:cNvSpPr>
          <p:nvPr>
            <p:ph type="title"/>
          </p:nvPr>
        </p:nvSpPr>
        <p:spPr>
          <a:xfrm>
            <a:off x="311760" y="105840"/>
            <a:ext cx="8519040" cy="125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95580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body" idx="2"/>
          </p:nvPr>
        </p:nvSpPr>
        <p:spPr>
          <a:xfrm>
            <a:off x="1461240" y="1203480"/>
            <a:ext cx="95580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body" idx="3"/>
          </p:nvPr>
        </p:nvSpPr>
        <p:spPr>
          <a:xfrm>
            <a:off x="457200" y="1557720"/>
            <a:ext cx="95580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body" idx="4"/>
          </p:nvPr>
        </p:nvSpPr>
        <p:spPr>
          <a:xfrm>
            <a:off x="1461240" y="1557720"/>
            <a:ext cx="95580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3"/>
          <p:cNvSpPr txBox="1">
            <a:spLocks noGrp="1"/>
          </p:cNvSpPr>
          <p:nvPr>
            <p:ph type="title"/>
          </p:nvPr>
        </p:nvSpPr>
        <p:spPr>
          <a:xfrm>
            <a:off x="311760" y="105840"/>
            <a:ext cx="8519040" cy="125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3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63072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body" idx="2"/>
          </p:nvPr>
        </p:nvSpPr>
        <p:spPr>
          <a:xfrm>
            <a:off x="1119960" y="1203480"/>
            <a:ext cx="63072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body" idx="3"/>
          </p:nvPr>
        </p:nvSpPr>
        <p:spPr>
          <a:xfrm>
            <a:off x="1782360" y="1203480"/>
            <a:ext cx="63072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body" idx="4"/>
          </p:nvPr>
        </p:nvSpPr>
        <p:spPr>
          <a:xfrm>
            <a:off x="457200" y="1557720"/>
            <a:ext cx="63072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body" idx="5"/>
          </p:nvPr>
        </p:nvSpPr>
        <p:spPr>
          <a:xfrm>
            <a:off x="1119960" y="1557720"/>
            <a:ext cx="63072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body" idx="6"/>
          </p:nvPr>
        </p:nvSpPr>
        <p:spPr>
          <a:xfrm>
            <a:off x="1782360" y="1557720"/>
            <a:ext cx="63072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>
            <a:spLocks noGrp="1"/>
          </p:cNvSpPr>
          <p:nvPr>
            <p:ph type="title"/>
          </p:nvPr>
        </p:nvSpPr>
        <p:spPr>
          <a:xfrm>
            <a:off x="311760" y="105840"/>
            <a:ext cx="8519040" cy="125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subTitle" idx="1"/>
          </p:nvPr>
        </p:nvSpPr>
        <p:spPr>
          <a:xfrm>
            <a:off x="457200" y="402840"/>
            <a:ext cx="1959120" cy="2279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>
            <a:spLocks noGrp="1"/>
          </p:cNvSpPr>
          <p:nvPr>
            <p:ph type="title"/>
          </p:nvPr>
        </p:nvSpPr>
        <p:spPr>
          <a:xfrm>
            <a:off x="311760" y="105840"/>
            <a:ext cx="8519040" cy="125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1959120" cy="67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>
            <a:spLocks noGrp="1"/>
          </p:cNvSpPr>
          <p:nvPr>
            <p:ph type="title"/>
          </p:nvPr>
        </p:nvSpPr>
        <p:spPr>
          <a:xfrm>
            <a:off x="311760" y="105840"/>
            <a:ext cx="8519040" cy="125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955800" cy="67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body" idx="2"/>
          </p:nvPr>
        </p:nvSpPr>
        <p:spPr>
          <a:xfrm>
            <a:off x="1461240" y="1203480"/>
            <a:ext cx="955800" cy="67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7"/>
          <p:cNvSpPr txBox="1">
            <a:spLocks noGrp="1"/>
          </p:cNvSpPr>
          <p:nvPr>
            <p:ph type="title"/>
          </p:nvPr>
        </p:nvSpPr>
        <p:spPr>
          <a:xfrm>
            <a:off x="311760" y="105840"/>
            <a:ext cx="8519040" cy="125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 txBox="1">
            <a:spLocks noGrp="1"/>
          </p:cNvSpPr>
          <p:nvPr>
            <p:ph type="subTitle" idx="1"/>
          </p:nvPr>
        </p:nvSpPr>
        <p:spPr>
          <a:xfrm>
            <a:off x="311760" y="105840"/>
            <a:ext cx="8519040" cy="579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>
            <a:spLocks noGrp="1"/>
          </p:cNvSpPr>
          <p:nvPr>
            <p:ph type="title"/>
          </p:nvPr>
        </p:nvSpPr>
        <p:spPr>
          <a:xfrm>
            <a:off x="311760" y="105840"/>
            <a:ext cx="8519040" cy="125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95580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2"/>
          </p:nvPr>
        </p:nvSpPr>
        <p:spPr>
          <a:xfrm>
            <a:off x="1461240" y="1203480"/>
            <a:ext cx="955800" cy="67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3"/>
          </p:nvPr>
        </p:nvSpPr>
        <p:spPr>
          <a:xfrm>
            <a:off x="457200" y="1557720"/>
            <a:ext cx="95580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>
            <a:spLocks noGrp="1"/>
          </p:cNvSpPr>
          <p:nvPr>
            <p:ph type="title"/>
          </p:nvPr>
        </p:nvSpPr>
        <p:spPr>
          <a:xfrm>
            <a:off x="311760" y="105840"/>
            <a:ext cx="8519040" cy="125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955800" cy="67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body" idx="2"/>
          </p:nvPr>
        </p:nvSpPr>
        <p:spPr>
          <a:xfrm>
            <a:off x="1461240" y="1203480"/>
            <a:ext cx="95580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body" idx="3"/>
          </p:nvPr>
        </p:nvSpPr>
        <p:spPr>
          <a:xfrm>
            <a:off x="1461240" y="1557720"/>
            <a:ext cx="955800" cy="32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311760" y="105840"/>
            <a:ext cx="8519040" cy="1249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1959120" cy="67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body" idx="2"/>
          </p:nvPr>
        </p:nvSpPr>
        <p:spPr>
          <a:xfrm>
            <a:off x="2514960" y="1203480"/>
            <a:ext cx="1959120" cy="67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body" idx="3"/>
          </p:nvPr>
        </p:nvSpPr>
        <p:spPr>
          <a:xfrm>
            <a:off x="457200" y="1946520"/>
            <a:ext cx="4015080" cy="67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7200" cy="392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веб-страница, Веб-сайт&#10;&#10;Автоматически созданное описание">
            <a:extLst>
              <a:ext uri="{FF2B5EF4-FFF2-40B4-BE49-F238E27FC236}">
                <a16:creationId xmlns:a16="http://schemas.microsoft.com/office/drawing/2014/main" id="{7AE2A063-D90B-512C-08CD-944D743E8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661" y="639176"/>
            <a:ext cx="1879334" cy="41057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Рисунок 3" descr="Изображение выглядит как текст, снимок экрана, Шрифт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CCF00F63-25DC-FA5D-8AD7-8E841DE1B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9952" y="646698"/>
            <a:ext cx="1870164" cy="41208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37359E1C-4B93-08C0-86B8-5DCF50B4BA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5007" y="646698"/>
            <a:ext cx="1843240" cy="40982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Рисунок 5" descr="Изображение выглядит как текст, Шрифт, снимок экрана, белый&#10;&#10;Автоматически созданное описание">
            <a:extLst>
              <a:ext uri="{FF2B5EF4-FFF2-40B4-BE49-F238E27FC236}">
                <a16:creationId xmlns:a16="http://schemas.microsoft.com/office/drawing/2014/main" id="{4F2F4DDB-3F5D-EA74-7BC4-DF4582BA05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7367" y="4742948"/>
            <a:ext cx="1873919" cy="3348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66700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1AD0D221-76C6-234D-BFBD-FE0751C27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73" y="699336"/>
            <a:ext cx="1921814" cy="41734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Рисунок 2" descr="Изображение выглядит как текст, снимок экрана, визитная карточк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72666A5E-41E9-AE08-993F-630124424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5077" y="699335"/>
            <a:ext cx="1913847" cy="41734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Рисунок 3" descr="Изображение выглядит как текст, снимок экрана, Шрифт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8E476D5-318F-AC5D-FF4C-BB3E3DCF8D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7146" y="691816"/>
            <a:ext cx="1922465" cy="41809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7289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3144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текст, линия, снимок экрана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EB22AF9C-C82E-7895-5078-43273B30F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2638989"/>
            <a:ext cx="4191000" cy="21018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Рисунок 2" descr="Изображение выглядит как текст, снимок экрана, Прямоугольник, прямоугольный&#10;&#10;Автоматически созданное описание">
            <a:extLst>
              <a:ext uri="{FF2B5EF4-FFF2-40B4-BE49-F238E27FC236}">
                <a16:creationId xmlns:a16="http://schemas.microsoft.com/office/drawing/2014/main" id="{9F4031FD-95DE-A5BC-3AB5-4FAF484CA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633390"/>
            <a:ext cx="4389782" cy="21130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8826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666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450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1B3D2FD4-4963-91FD-BCB8-E95DAE24A8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2537" y="1061829"/>
            <a:ext cx="3541644" cy="3541644"/>
          </a:xfrm>
          <a:prstGeom prst="rect">
            <a:avLst/>
          </a:prstGeom>
          <a:effectLst>
            <a:outerShdw blurRad="38100" dist="38100" dir="9960000">
              <a:srgbClr val="000000">
                <a:alpha val="87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984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AF6E8B2-C87D-CCD4-FFE8-EBA663D56713}"/>
              </a:ext>
            </a:extLst>
          </p:cNvPr>
          <p:cNvCxnSpPr/>
          <p:nvPr/>
        </p:nvCxnSpPr>
        <p:spPr>
          <a:xfrm flipV="1">
            <a:off x="687869" y="1142588"/>
            <a:ext cx="28161" cy="37155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BCE68672-0D38-1E51-E6A8-F9BF07E2B9FC}"/>
              </a:ext>
            </a:extLst>
          </p:cNvPr>
          <p:cNvCxnSpPr>
            <a:cxnSpLocks/>
          </p:cNvCxnSpPr>
          <p:nvPr/>
        </p:nvCxnSpPr>
        <p:spPr>
          <a:xfrm flipV="1">
            <a:off x="704435" y="4836629"/>
            <a:ext cx="6364356" cy="546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94E570C-D5AD-709A-14AD-493FEE5D5E78}"/>
              </a:ext>
            </a:extLst>
          </p:cNvPr>
          <p:cNvSpPr/>
          <p:nvPr/>
        </p:nvSpPr>
        <p:spPr>
          <a:xfrm>
            <a:off x="952284" y="1324916"/>
            <a:ext cx="1718252" cy="1728603"/>
          </a:xfrm>
          <a:prstGeom prst="rect">
            <a:avLst/>
          </a:prstGeom>
          <a:solidFill>
            <a:srgbClr val="E9E9E9">
              <a:alpha val="3300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100" dirty="0">
                <a:ea typeface="+mn-lt"/>
                <a:cs typeface="+mn-lt"/>
              </a:rPr>
              <a:t>Регулирующие органы, мобильные платформы.</a:t>
            </a:r>
            <a:br>
              <a:rPr lang="ru-RU" sz="1100" dirty="0">
                <a:ea typeface="+mn-lt"/>
                <a:cs typeface="+mn-lt"/>
              </a:rPr>
            </a:br>
            <a:br>
              <a:rPr lang="ru-RU" sz="1100" dirty="0">
                <a:ea typeface="+mn-lt"/>
                <a:cs typeface="+mn-lt"/>
              </a:rPr>
            </a:br>
            <a:r>
              <a:rPr lang="ru-RU" sz="1100" dirty="0">
                <a:ea typeface="+mn-lt"/>
                <a:cs typeface="+mn-lt"/>
              </a:rPr>
              <a:t>(Соблюдение требований и нормативов, поддержание соответствия)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0DAE5-9E4C-CEE4-5BE0-0D6FBF53F485}"/>
              </a:ext>
            </a:extLst>
          </p:cNvPr>
          <p:cNvSpPr txBox="1"/>
          <p:nvPr/>
        </p:nvSpPr>
        <p:spPr>
          <a:xfrm rot="5400000">
            <a:off x="-286608" y="2686682"/>
            <a:ext cx="155263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000" dirty="0"/>
              <a:t>Влияние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E3155D-2380-8EDB-6F89-B96B5FD4F80E}"/>
              </a:ext>
            </a:extLst>
          </p:cNvPr>
          <p:cNvSpPr txBox="1"/>
          <p:nvPr/>
        </p:nvSpPr>
        <p:spPr>
          <a:xfrm>
            <a:off x="2744827" y="4798747"/>
            <a:ext cx="29441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000" dirty="0"/>
              <a:t>Заинтересованность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AC330DA-1414-99A4-2614-52DBB2211C14}"/>
              </a:ext>
            </a:extLst>
          </p:cNvPr>
          <p:cNvSpPr/>
          <p:nvPr/>
        </p:nvSpPr>
        <p:spPr>
          <a:xfrm>
            <a:off x="3031218" y="2111763"/>
            <a:ext cx="1718252" cy="1728603"/>
          </a:xfrm>
          <a:prstGeom prst="rect">
            <a:avLst/>
          </a:prstGeom>
          <a:solidFill>
            <a:srgbClr val="E9E9E9">
              <a:alpha val="3300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sz="1100" dirty="0">
                <a:ea typeface="+mn-lt"/>
                <a:cs typeface="+mn-lt"/>
              </a:rPr>
              <a:t>Авиакомпании.</a:t>
            </a:r>
            <a:br>
              <a:rPr lang="ru-RU" sz="1100" dirty="0">
                <a:ea typeface="+mn-lt"/>
                <a:cs typeface="+mn-lt"/>
              </a:rPr>
            </a:br>
            <a:br>
              <a:rPr lang="ru-RU" sz="1100" dirty="0">
                <a:ea typeface="+mn-lt"/>
                <a:cs typeface="+mn-lt"/>
              </a:rPr>
            </a:br>
            <a:r>
              <a:rPr lang="ru-RU" sz="1100" dirty="0">
                <a:ea typeface="+mn-lt"/>
                <a:cs typeface="+mn-lt"/>
              </a:rPr>
              <a:t>(Сотрудничество, установление партнерских отношений)</a:t>
            </a:r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292A48B-D786-93F3-67FA-11611DAB6ED2}"/>
              </a:ext>
            </a:extLst>
          </p:cNvPr>
          <p:cNvSpPr/>
          <p:nvPr/>
        </p:nvSpPr>
        <p:spPr>
          <a:xfrm>
            <a:off x="5110152" y="1324915"/>
            <a:ext cx="1718252" cy="1728603"/>
          </a:xfrm>
          <a:prstGeom prst="rect">
            <a:avLst/>
          </a:prstGeom>
          <a:solidFill>
            <a:srgbClr val="E9E9E9">
              <a:alpha val="3300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sz="1000" dirty="0">
                <a:ea typeface="+mn-lt"/>
                <a:cs typeface="+mn-lt"/>
              </a:rPr>
              <a:t>Пользователи, команда разработки, поставщики данных, инвесторы.</a:t>
            </a:r>
            <a:br>
              <a:rPr lang="ru-RU" sz="1000" dirty="0">
                <a:ea typeface="+mn-lt"/>
                <a:cs typeface="+mn-lt"/>
              </a:rPr>
            </a:br>
            <a:br>
              <a:rPr lang="ru-RU" sz="1000" dirty="0">
                <a:ea typeface="+mn-lt"/>
                <a:cs typeface="+mn-lt"/>
              </a:rPr>
            </a:br>
            <a:r>
              <a:rPr lang="ru-RU" sz="1000" dirty="0">
                <a:ea typeface="+mn-lt"/>
                <a:cs typeface="+mn-lt"/>
              </a:rPr>
              <a:t>(Активное взаимодействие, удовлетворение потребностей, поддержание высокой удовлетворенности)</a:t>
            </a:r>
            <a:endParaRPr lang="ru-RU" sz="10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243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C2422361-3D92-1210-4077-3A00C4E5CA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124" y="1285461"/>
            <a:ext cx="30861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233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2957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49467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Экран (16:9)</PresentationFormat>
  <Slides>12</Slides>
  <Notes>1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156</cp:revision>
  <dcterms:modified xsi:type="dcterms:W3CDTF">2024-11-24T15:54:29Z</dcterms:modified>
</cp:coreProperties>
</file>